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5EAE8-3D48-2D73-C9FA-A2291B2715C8}" v="105" dt="2023-11-06T15:58:35.879"/>
    <p1510:client id="{9D1BC172-0EAD-6968-C181-436101082AB7}" v="35" dt="2023-11-06T07:54:29.632"/>
    <p1510:client id="{3B201212-8717-4CA6-AFFE-B85CC845040B}" v="27" dt="2023-11-06T10:57:57.114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/>
    <p:restoredTop sz="94652"/>
  </p:normalViewPr>
  <p:slideViewPr>
    <p:cSldViewPr snapToGrid="0">
      <p:cViewPr varScale="1">
        <p:scale>
          <a:sx n="133" d="100"/>
          <a:sy n="133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sv"/>
              <a:t>Textmasterformat bearbeiten</a:t>
            </a:r>
          </a:p>
          <a:p>
            <a:pPr lvl="1" rtl="0"/>
            <a:r>
              <a:rPr lang="sv"/>
              <a:t>Zweite Ebene</a:t>
            </a:r>
          </a:p>
          <a:p>
            <a:pPr lvl="2" rtl="0"/>
            <a:r>
              <a:rPr lang="sv"/>
              <a:t>Dritte Ebene</a:t>
            </a:r>
          </a:p>
          <a:p>
            <a:pPr lvl="3" rtl="0"/>
            <a:r>
              <a:rPr lang="sv"/>
              <a:t>Vierte Ebene</a:t>
            </a:r>
          </a:p>
          <a:p>
            <a:pPr lvl="4" rtl="0"/>
            <a:r>
              <a:rPr lang="sv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sv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/>
              <a:t>Content slide,</a:t>
            </a:r>
            <a:r>
              <a:rPr lang="sv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/>
              <a:t>Content slide two boxes,</a:t>
            </a:r>
            <a:r>
              <a:rPr lang="sv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/>
              <a:t>Content slide three boxes,</a:t>
            </a:r>
            <a:r>
              <a:rPr lang="sv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sv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sv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sv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sv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v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sv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with taped headline,</a:t>
            </a:r>
            <a:r>
              <a:rPr lang="sv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sv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with taped headline and two boxes,</a:t>
            </a:r>
            <a:r>
              <a:rPr lang="sv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sv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sv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sv" noProof="0"/>
              <a:t>Title slide white text, max. 2 lines,</a:t>
            </a:r>
            <a:br>
              <a:rPr lang="en-US" noProof="0"/>
            </a:br>
            <a:r>
              <a:rPr lang="sv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sv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sv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bullet, Arial Regular 14 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sv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sv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 noProof="0"/>
              <a:t>Content text, Arial Regular 14 pt</a:t>
            </a:r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sv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Fullsize picture</a:t>
            </a:r>
            <a:br>
              <a:rPr lang="en-GB"/>
            </a:br>
            <a:r>
              <a:rPr lang="sv"/>
              <a:t>with blue box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 </a:t>
            </a:r>
            <a:br>
              <a:rPr lang="en-GB"/>
            </a:br>
            <a:r>
              <a:rPr lang="sv"/>
              <a:t>blue box right </a:t>
            </a:r>
            <a:br>
              <a:rPr lang="en-GB"/>
            </a:br>
            <a:r>
              <a:rPr lang="sv"/>
              <a:t>with key message,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with blue </a:t>
            </a:r>
            <a:br>
              <a:rPr lang="en-GB"/>
            </a:br>
            <a:r>
              <a:rPr lang="sv"/>
              <a:t>and white box right,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v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sv" noProof="0"/>
              <a:t>Title slide dark text, max. 2 lines,</a:t>
            </a:r>
            <a:br>
              <a:rPr lang="en-GB" noProof="0"/>
            </a:br>
            <a:r>
              <a:rPr lang="sv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with blue </a:t>
            </a:r>
            <a:br>
              <a:rPr lang="en-GB"/>
            </a:br>
            <a:r>
              <a:rPr lang="sv"/>
              <a:t>and white box left,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 </a:t>
            </a:r>
            <a:br>
              <a:rPr lang="en-GB"/>
            </a:br>
            <a:r>
              <a:rPr lang="sv"/>
              <a:t>blue box left </a:t>
            </a:r>
            <a:br>
              <a:rPr lang="en-GB"/>
            </a:br>
            <a:r>
              <a:rPr lang="sv"/>
              <a:t>with key message,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Blue box left </a:t>
            </a:r>
            <a:br>
              <a:rPr lang="en-GB"/>
            </a:br>
            <a:r>
              <a:rPr lang="sv"/>
              <a:t>with key message 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sv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 </a:t>
            </a:r>
            <a:br>
              <a:rPr lang="en-GB"/>
            </a:br>
            <a:r>
              <a:rPr lang="sv"/>
              <a:t>blue box right </a:t>
            </a:r>
            <a:br>
              <a:rPr lang="en-GB"/>
            </a:br>
            <a:r>
              <a:rPr lang="sv"/>
              <a:t>with key message,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 </a:t>
            </a:r>
            <a:br>
              <a:rPr lang="en-GB"/>
            </a:br>
            <a:r>
              <a:rPr lang="sv"/>
              <a:t>blue box right </a:t>
            </a:r>
            <a:br>
              <a:rPr lang="en-GB"/>
            </a:br>
            <a:r>
              <a:rPr lang="sv"/>
              <a:t>with key message,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sv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 </a:t>
            </a:r>
            <a:br>
              <a:rPr lang="en-GB"/>
            </a:br>
            <a:r>
              <a:rPr lang="sv"/>
              <a:t>blue box left </a:t>
            </a:r>
            <a:br>
              <a:rPr lang="en-GB"/>
            </a:br>
            <a:r>
              <a:rPr lang="sv"/>
              <a:t>with key message,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  <a:endParaRPr lang="de-DE"/>
          </a:p>
          <a:p>
            <a:pPr lvl="1" rtl="0"/>
            <a:r>
              <a:rPr lang="sv"/>
              <a:t>Content bullet</a:t>
            </a:r>
            <a:endParaRPr lang="de-DE"/>
          </a:p>
          <a:p>
            <a:pPr lvl="2" rtl="0"/>
            <a:r>
              <a:rPr lang="sv"/>
              <a:t>Content bullet</a:t>
            </a:r>
            <a:endParaRPr lang="de-DE"/>
          </a:p>
          <a:p>
            <a:pPr lvl="3" rtl="0"/>
            <a:r>
              <a:rPr lang="sv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and</a:t>
            </a:r>
            <a:br>
              <a:rPr lang="en-US"/>
            </a:br>
            <a:r>
              <a:rPr lang="sv"/>
              <a:t>blue box left </a:t>
            </a:r>
            <a:br>
              <a:rPr lang="en-US"/>
            </a:br>
            <a:r>
              <a:rPr lang="sv"/>
              <a:t>with key message,</a:t>
            </a:r>
            <a:br>
              <a:rPr lang="en-US"/>
            </a:br>
            <a:r>
              <a:rPr lang="sv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"/>
              <a:t>Content text, Arial Regular 14 pt</a:t>
            </a:r>
          </a:p>
          <a:p>
            <a:pPr lvl="1" rtl="0"/>
            <a:r>
              <a:rPr lang="sv"/>
              <a:t>Content bullet</a:t>
            </a:r>
          </a:p>
          <a:p>
            <a:pPr lvl="2" rtl="0"/>
            <a:r>
              <a:rPr lang="sv"/>
              <a:t>Content bullet</a:t>
            </a:r>
          </a:p>
          <a:p>
            <a:pPr lvl="3" rtl="0"/>
            <a:r>
              <a:rPr lang="sv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right with </a:t>
            </a:r>
            <a:br>
              <a:rPr lang="en-GB"/>
            </a:br>
            <a:r>
              <a:rPr lang="sv"/>
              <a:t>white background,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left with </a:t>
            </a:r>
            <a:br>
              <a:rPr lang="en-GB"/>
            </a:br>
            <a:r>
              <a:rPr lang="sv"/>
              <a:t>white background,</a:t>
            </a:r>
            <a:br>
              <a:rPr lang="en-GB"/>
            </a:br>
            <a:r>
              <a:rPr lang="sv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  <a:p>
            <a:pPr lvl="1" rtl="0"/>
            <a:r>
              <a:rPr lang="sv" noProof="0"/>
              <a:t>Content bullet, Arial Regular 14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sv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v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sv"/>
              <a:t>„Quote with fullsize picture,</a:t>
            </a:r>
            <a:br>
              <a:rPr lang="en-US"/>
            </a:br>
            <a:r>
              <a:rPr lang="sv"/>
              <a:t>Arial Narrow 32 pt“</a:t>
            </a:r>
          </a:p>
          <a:p>
            <a:pPr lvl="1" rtl="0"/>
            <a:r>
              <a:rPr lang="sv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sv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sv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sv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sv" noProof="0"/>
              <a:t>Content text, Arial Regular 16 pt</a:t>
            </a:r>
          </a:p>
          <a:p>
            <a:pPr lvl="1" rtl="0"/>
            <a:r>
              <a:rPr lang="sv" noProof="0"/>
              <a:t>Content bullet, Arial Regular 16 pt </a:t>
            </a:r>
          </a:p>
          <a:p>
            <a:pPr lvl="2" rtl="0"/>
            <a:r>
              <a:rPr lang="sv" noProof="0"/>
              <a:t>Content bullet</a:t>
            </a:r>
          </a:p>
          <a:p>
            <a:pPr lvl="3" rtl="0"/>
            <a:r>
              <a:rPr lang="sv" noProof="0"/>
              <a:t>Content bullet</a:t>
            </a:r>
          </a:p>
          <a:p>
            <a:pPr lvl="4" rtl="0"/>
            <a:r>
              <a:rPr lang="sv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Thank you for your attention,</a:t>
            </a:r>
            <a:br>
              <a:rPr lang="en-GB" noProof="0"/>
            </a:br>
            <a:r>
              <a:rPr lang="sv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v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sv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sv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sv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QR </a:t>
            </a:r>
            <a:br>
              <a:rPr lang="en-GB"/>
            </a:br>
            <a:r>
              <a:rPr lang="sv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sv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sv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"/>
              <a:t>QR </a:t>
            </a:r>
            <a:br>
              <a:rPr lang="en-GB"/>
            </a:br>
            <a:r>
              <a:rPr lang="sv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sv"/>
              <a:t>Learn more about our company</a:t>
            </a:r>
            <a:br>
              <a:rPr lang="en-GB"/>
            </a:br>
            <a:r>
              <a:rPr lang="sv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sv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sv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sv" sz="2400"/>
              <a:t>The information is proprietary to tesa SE. Any disclosure, use, copying </a:t>
            </a:r>
            <a:br>
              <a:rPr lang="en-US" sz="2400"/>
            </a:br>
            <a:r>
              <a:rPr lang="sv" sz="2400"/>
              <a:t>or distribution of the contents of this document, in whole or part, is strictly </a:t>
            </a:r>
            <a:br>
              <a:rPr lang="en-US" sz="2400"/>
            </a:br>
            <a:r>
              <a:rPr lang="sv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v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sv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sv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sv"/>
              <a:t>Agenda with picture, </a:t>
            </a:r>
            <a:r>
              <a:rPr lang="sv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sv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sv" noProof="0"/>
              <a:t>Chapter name</a:t>
            </a:r>
            <a:br>
              <a:rPr lang="en-GB" noProof="0"/>
            </a:br>
            <a:r>
              <a:rPr lang="sv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sv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sv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sv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sv"/>
              <a:t>Content text, Arial Regular 14pt</a:t>
            </a:r>
          </a:p>
          <a:p>
            <a:pPr lvl="1" rtl="0"/>
            <a:r>
              <a:rPr lang="sv"/>
              <a:t>Content bullet, Arial Regular 14pt </a:t>
            </a:r>
          </a:p>
          <a:p>
            <a:pPr lvl="2" rtl="0"/>
            <a:r>
              <a:rPr lang="sv"/>
              <a:t>Content bullet</a:t>
            </a:r>
            <a:endParaRPr lang="en-US" noProof="0"/>
          </a:p>
          <a:p>
            <a:pPr lvl="3" rtl="0"/>
            <a:r>
              <a:rPr lang="sv"/>
              <a:t>Content bullet</a:t>
            </a:r>
            <a:endParaRPr lang="en-US" noProof="0"/>
          </a:p>
          <a:p>
            <a:pPr lvl="4" rtl="0"/>
            <a:r>
              <a:rPr lang="sv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sv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4" y="1404897"/>
            <a:ext cx="2612996" cy="626701"/>
          </a:xfrm>
        </p:spPr>
        <p:txBody>
          <a:bodyPr rtlCol="0"/>
          <a:lstStyle/>
          <a:p>
            <a:pPr rtl="0"/>
            <a:r>
              <a:rPr lang="sv" dirty="0"/>
              <a:t>100 % original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4189365" cy="626701"/>
          </a:xfrm>
        </p:spPr>
        <p:txBody>
          <a:bodyPr rtlCol="0"/>
          <a:lstStyle/>
          <a:p>
            <a:pPr rtl="0"/>
            <a:r>
              <a:rPr lang="sv" dirty="0"/>
              <a:t>40 % mindre koldioxid*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2933770" cy="626701"/>
          </a:xfrm>
        </p:spPr>
        <p:txBody>
          <a:bodyPr rtlCol="0"/>
          <a:lstStyle/>
          <a:p>
            <a:pPr rtl="0"/>
            <a:r>
              <a:rPr lang="sv" dirty="0"/>
              <a:t>Det gör skillnad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sv">
                <a:solidFill>
                  <a:schemeClr val="bg1"/>
                </a:solidFill>
                <a:cs typeface="Arial"/>
              </a:rPr>
              <a:t>Resurser och faktablad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sv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sv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sv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 Next Gen</a:t>
              </a:r>
              <a:r>
                <a:rPr lang="sv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1274790"/>
              <a:ext cx="5045421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sv" sz="2800" dirty="0"/>
                <a:t>Samma värde, bara mindre koldioxid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 -40 %* koldioxid baserat på siffror från ISO 14067-verifierad studie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Biomassabalanserade häftämneskomponenter och 90 % PET i bäraren som återvunnits efter konsumentledet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Fungerar lika tillförlitligt som den äldre versionen i tester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sv" sz="800" kern="0">
                <a:latin typeface="Arial"/>
                <a:ea typeface="Calibri"/>
                <a:cs typeface="Times New Roman"/>
              </a:rPr>
              <a:t>*Minskat koldioxidavtryck (PCF) för nya tesa® 4965 Original Next Gen (50 m x 50 mm handrulle, PV0: röd MOPP-liner) jämfört med nuvarande tesa® 4965 Original (50 m x 50 mm handrulle, PV0: röd MOPP-liner) beräknat 2023 med Cradle-to-Gate-värden, däribland biogen koldioxidupptagning. Individuella PCF-värden för de andra linertyperna (PV1, PV2, PV4) och ytterligare information hittar du i vår jämförande PCF-beräkning enligt ISO 14067 på </a:t>
            </a:r>
            <a:r>
              <a:rPr lang="sv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sv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/>
              <a:t>2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142967"/>
            <a:ext cx="3671887" cy="3743484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sv" sz="1400" b="0">
                <a:solidFill>
                  <a:schemeClr val="tx1"/>
                </a:solidFill>
              </a:rPr>
              <a:t>Inkluderar biomassabalanserade häftämneskomponenter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sv" sz="1400" b="0">
                <a:solidFill>
                  <a:schemeClr val="tx1"/>
                </a:solidFill>
              </a:rPr>
              <a:t>Icke-fossila råvaror används i motsvarande produktionsmängder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sv" sz="1400" b="0">
                <a:solidFill>
                  <a:schemeClr val="tx1"/>
                </a:solidFill>
              </a:rPr>
              <a:t>Komponenterna spåras, verifieras och certifieras av ISCC PLUS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sv" sz="1400" b="0">
                <a:solidFill>
                  <a:schemeClr val="tx1"/>
                </a:solidFill>
              </a:rPr>
              <a:t>Säkerställer att hela leveranskedjan innehåller tillräckligt med biomassabalanserade häftämneskomponenter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sv" sz="1400" b="0">
                <a:solidFill>
                  <a:schemeClr val="tx1"/>
                </a:solidFill>
              </a:rPr>
              <a:t>Gör det möjligt för kunderna att utforma mer hållbara produkter i sin egen värdekedja, vilket stöder hållbarhetsmålen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sv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sv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sv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sv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2961066" cy="565146"/>
          </a:xfrm>
        </p:spPr>
        <p:txBody>
          <a:bodyPr rtlCol="0"/>
          <a:lstStyle/>
          <a:p>
            <a:pPr rtl="0"/>
            <a:r>
              <a:rPr lang="sv" sz="3200"/>
              <a:t>Från källa till tejp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3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-1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sv" sz="1800"/>
              <a:t>Samma produktspecifikation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sv" sz="1800"/>
              <a:t>Samma prestanda som tesa</a:t>
            </a:r>
            <a:r>
              <a:rPr lang="sv" sz="1800" baseline="30000"/>
              <a:t>®</a:t>
            </a:r>
            <a:r>
              <a:rPr lang="sv" sz="1800"/>
              <a:t> 4965 Original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sv" sz="1800"/>
              <a:t>Draghållfasthet i bäraren av 90 % PET som återvunnits efter konsumentledet motsvarande den ursprungliga PET-bäraren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sv" sz="1800"/>
              <a:t>Lika stor procentuell töjning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sv" sz="1800"/>
              <a:t>Samma vidhäftningsgrad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sv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sv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sv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" sz="3100" b="1">
                <a:latin typeface="Arial" panose="020B0604020202020204" pitchFamily="34" charset="0"/>
                <a:ea typeface="Calibri" panose="020F0502020204030204" pitchFamily="34" charset="0"/>
              </a:rPr>
              <a:t>jämfört med tesa</a:t>
            </a:r>
            <a:r>
              <a:rPr lang="sv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sv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sv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sv" sz="3000"/>
              <a:t>Samma tejp. Samma tillförlitliga prestanda.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4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354491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sv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sv" sz="32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sv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sv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sv" sz="2800" dirty="0"/>
              <a:t>100 % original. 40 %* mindre koldioxid. </a:t>
            </a:r>
            <a:br>
              <a:rPr lang="sv" sz="2800" dirty="0"/>
            </a:br>
            <a:r>
              <a:rPr lang="sv" sz="2800" dirty="0"/>
              <a:t>Det gör skillnad.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742583"/>
            <a:ext cx="5552272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tesa</a:t>
            </a:r>
            <a:r>
              <a:rPr lang="sv" sz="2400" b="1" baseline="30000">
                <a:latin typeface="+mn-lt"/>
                <a:ea typeface="Calibri" panose="020F0502020204030204" pitchFamily="34" charset="0"/>
              </a:rPr>
              <a:t>®</a:t>
            </a:r>
            <a:r>
              <a:rPr lang="sv" sz="2200"/>
              <a:t> 4965 Original – en pålitlig tejp i fyra decennier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En tillförlitlig lösning för många branscher och tillämpningar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sv" sz="2200"/>
              <a:t>Nu tillgänglig som nästa generation – tesa</a:t>
            </a:r>
            <a:r>
              <a:rPr lang="sv" sz="2200" baseline="30000"/>
              <a:t>®</a:t>
            </a:r>
            <a:r>
              <a:rPr lang="sv" sz="2200"/>
              <a:t> 4965 Next Gen – med en 40 %* minskning av koldioxidutsläppen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sv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*Minskat koldioxidavtryck (PCF) för nya tesa® 4965 Original Next Gen (50 m x 50 mm handrulle, PV0: röd MOPP-liner) jämfört med nuvarande tesa® 4965 Original (50 m x 50 mm handrulle, PV0: röd MOPP-liner) beräknat 2023 med Cradle-to-Gate-värden, däribland biogen koldioxidupptagning. Individuella PCF-värden för de andra linertyperna (PV1, PV2, PV4) och ytterligare information hittar du i vår jämförande PCF-beräkning enligt ISO 14067 på tesa.com/4965-report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/>
              <a:t>5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sv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sv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sv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sv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sv" sz="2800"/>
              <a:t>Samma mångsidiga användningsområden.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sv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Luftfart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sv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 till att LED-belysningen sitter säkert på golvet i kommersiella flygplan.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sv" sz="2200" b="1">
                  <a:solidFill>
                    <a:schemeClr val="bg1"/>
                  </a:solidFill>
                  <a:latin typeface="Arial"/>
                  <a:cs typeface="Arial"/>
                </a:rPr>
                <a:t>Butiker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Ser till att prisdisplayerna sitter säkert i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detaljhandelsmiljöer.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sv" sz="2200" b="1">
                  <a:solidFill>
                    <a:schemeClr val="bg1"/>
                  </a:solidFill>
                  <a:latin typeface="Arial"/>
                  <a:cs typeface="Arial"/>
                </a:rPr>
                <a:t>Elektroniska apparater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Fäster små (och knepiga) komponenter.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sv" sz="2200" b="1">
                  <a:solidFill>
                    <a:schemeClr val="bg1"/>
                  </a:solidFill>
                  <a:latin typeface="Arial"/>
                  <a:cs typeface="Arial"/>
                </a:rPr>
                <a:t>Logistik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Förslutning av förpackningar.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sv" sz="2200" b="1">
                  <a:solidFill>
                    <a:schemeClr val="bg1"/>
                  </a:solidFill>
                  <a:latin typeface="Arial"/>
                  <a:cs typeface="Arial"/>
                </a:rPr>
                <a:t>Byggnads- och möbelkomponenter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Maximal vidhäftningssäkerhet för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" sz="1600" spc="-20">
                  <a:solidFill>
                    <a:schemeClr val="bg1"/>
                  </a:solidFill>
                  <a:latin typeface="Arial"/>
                  <a:cs typeface="Arial"/>
                </a:rPr>
                <a:t>möbeldelar och inredning</a:t>
              </a:r>
              <a:r>
                <a:rPr lang="sv" sz="1600"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t>6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1800493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sv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sv" sz="3200" b="1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sv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sv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r>
              <a:rPr lang="sv" sz="2000"/>
              <a:t>Samma tillförlitliga prestanda. 40 %* mindre koldioxid Det gör skillnad.</a:t>
            </a:r>
            <a:br>
              <a:rPr lang="en-US" sz="2800"/>
            </a:br>
            <a:endParaRPr lang="en-GB" sz="2800"/>
          </a:p>
          <a:p>
            <a:pPr rtl="0">
              <a:spcAft>
                <a:spcPts val="600"/>
              </a:spcAft>
            </a:pPr>
            <a:endParaRPr lang="en-GB" sz="3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614567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sv" sz="1800">
                <a:cs typeface="Arial"/>
              </a:rPr>
              <a:t>Liknande egenskaper och vidhäftningsvärden ger den nya tesa® 4965 Original Next Gen-tejpen samma prestandafördel jämfört med andra självhäftande produkter och lösningar som </a:t>
            </a:r>
            <a:endParaRPr lang="en-US" sz="1800"/>
          </a:p>
          <a:p>
            <a:pPr rtl="0"/>
            <a:r>
              <a:rPr lang="sv" sz="1800">
                <a:cs typeface="Arial"/>
              </a:rPr>
              <a:t>tesa</a:t>
            </a:r>
            <a:r>
              <a:rPr lang="sv" sz="1800" b="1" baseline="300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sv" sz="1800" b="1">
                <a:latin typeface="Arial"/>
                <a:ea typeface="Calibri"/>
                <a:cs typeface="Arial"/>
              </a:rPr>
              <a:t> </a:t>
            </a:r>
            <a:r>
              <a:rPr lang="sv" sz="1800">
                <a:cs typeface="Arial"/>
              </a:rPr>
              <a:t>4965 Original. </a:t>
            </a:r>
            <a:endParaRPr lang="en-US" sz="1800"/>
          </a:p>
          <a:p>
            <a:pPr rtl="0"/>
            <a:r>
              <a:rPr lang="sv" sz="1800">
                <a:cs typeface="Arial"/>
              </a:rPr>
              <a:t>I kombination med vår mångåriga branschkunskap och vårt fokus på hållbarhet är vi på väg mot ett mer hållbart produktsortiment. Det gör skillnad helt enkelt.</a:t>
            </a:r>
          </a:p>
          <a:p>
            <a:pPr rtl="0"/>
            <a:endParaRPr lang="en-US" sz="400"/>
          </a:p>
          <a:p>
            <a:pPr rtl="0"/>
            <a:r>
              <a:rPr lang="sv" sz="2000" b="1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Besök tesa</a:t>
            </a:r>
            <a:r>
              <a:rPr lang="sv" sz="2000" b="1" baseline="3000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sv" sz="2000" b="1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Gen-sidan för mer information.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57149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sv" sz="800" kern="0">
                <a:latin typeface="Arial"/>
                <a:ea typeface="Calibri"/>
                <a:cs typeface="Times New Roman"/>
              </a:rPr>
              <a:t>*Minskat koldioxidavtryck (PCF) för nya tesa® 4965 Original Next Gen (50 m x 50 mm handrulle, PV0: röd MOPP-liner) jämfört med nuvarande tesa® 4965 Original (50 m x 50 mm handrulle, PV0: röd MOPP-liner) beräknat 2023 med Cradle-to-Gate-värden, däribland biogen koldioxidupptagning. Individuella PCF-värden för de andra linertyperna (PV1, PV2, PV4) och ytterligare information hittar du i vår jämförande PCF-beräkning enligt ISO 14067 på </a:t>
            </a:r>
            <a:r>
              <a:rPr lang="sv" sz="800" kern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sv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sv"/>
              <a:t>- </a:t>
            </a:r>
            <a:fld id="{94A6D44E-0BF8-4A10-A708-3AB32E33FA71}" type="slidenum">
              <a:rPr lang="en-US" smtClean="0"/>
              <a:pPr/>
              <a:t>7</a:t>
            </a:fld>
            <a:r>
              <a:rPr lang="sv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customXml/itemProps2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680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 Next Gen  jämfört med tesa® 4965 Original   Samma tejp. Samma tillförlitliga prestanda.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32</cp:revision>
  <dcterms:created xsi:type="dcterms:W3CDTF">2023-05-03T09:17:24Z</dcterms:created>
  <dcterms:modified xsi:type="dcterms:W3CDTF">2024-02-06T13:39:15Z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